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1"/>
  </p:notesMasterIdLst>
  <p:sldIdLst>
    <p:sldId id="256" r:id="rId2"/>
    <p:sldId id="297" r:id="rId3"/>
    <p:sldId id="298" r:id="rId4"/>
    <p:sldId id="300" r:id="rId5"/>
    <p:sldId id="299" r:id="rId6"/>
    <p:sldId id="301" r:id="rId7"/>
    <p:sldId id="257" r:id="rId8"/>
    <p:sldId id="302" r:id="rId9"/>
    <p:sldId id="269" r:id="rId10"/>
  </p:sldIdLst>
  <p:sldSz cx="9144000" cy="5143500" type="screen16x9"/>
  <p:notesSz cx="6858000" cy="9144000"/>
  <p:embeddedFontLst>
    <p:embeddedFont>
      <p:font typeface="Advent Pro Light" panose="020B0604020202020204" charset="0"/>
      <p:regular r:id="rId12"/>
      <p:bold r:id="rId13"/>
    </p:embeddedFont>
    <p:embeddedFont>
      <p:font typeface="Anton" pitchFamily="2" charset="0"/>
      <p:regular r:id="rId14"/>
    </p:embeddedFont>
    <p:embeddedFont>
      <p:font typeface="Bahnschrift" panose="020B0502040204020203" pitchFamily="34" charset="0"/>
      <p:regular r:id="rId15"/>
      <p:bold r:id="rId16"/>
    </p:embeddedFont>
    <p:embeddedFont>
      <p:font typeface="Dubai Medium" panose="020B0603030403030204" pitchFamily="34" charset="-78"/>
      <p:regular r:id="rId17"/>
    </p:embeddedFont>
    <p:embeddedFont>
      <p:font typeface="Fira Sans Condensed Light" panose="020B0403050000020004" pitchFamily="34" charset="0"/>
      <p:regular r:id="rId18"/>
      <p:bold r:id="rId19"/>
      <p:italic r:id="rId20"/>
      <p:boldItalic r:id="rId21"/>
    </p:embeddedFont>
    <p:embeddedFont>
      <p:font typeface="Rajdhani" panose="020B0604020202020204" charset="0"/>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646FA57-2A7B-41B9-9E25-4967153CECFE}">
  <a:tblStyle styleId="{4646FA57-2A7B-41B9-9E25-4967153CEC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2" d="100"/>
          <a:sy n="102" d="100"/>
        </p:scale>
        <p:origin x="898" y="1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jpg>
</file>

<file path=ppt/media/image10.png>
</file>

<file path=ppt/media/image11.png>
</file>

<file path=ppt/media/image12.png>
</file>

<file path=ppt/media/image13.jpg>
</file>

<file path=ppt/media/image2.jpg>
</file>

<file path=ppt/media/image3.jp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708a6ee8a1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708a6ee8a1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708a6ee8a1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708a6ee8a1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2518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
        <p:cNvGrpSpPr/>
        <p:nvPr/>
      </p:nvGrpSpPr>
      <p:grpSpPr>
        <a:xfrm>
          <a:off x="0" y="0"/>
          <a:ext cx="0" cy="0"/>
          <a:chOff x="0" y="0"/>
          <a:chExt cx="0" cy="0"/>
        </a:xfrm>
      </p:grpSpPr>
      <p:sp>
        <p:nvSpPr>
          <p:cNvPr id="745" name="Google Shape;745;g65abef0139_0_1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6" name="Google Shape;746;g65abef0139_0_1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26"/>
        <p:cNvGrpSpPr/>
        <p:nvPr/>
      </p:nvGrpSpPr>
      <p:grpSpPr>
        <a:xfrm>
          <a:off x="0" y="0"/>
          <a:ext cx="0" cy="0"/>
          <a:chOff x="0" y="0"/>
          <a:chExt cx="0" cy="0"/>
        </a:xfrm>
      </p:grpSpPr>
      <p:sp>
        <p:nvSpPr>
          <p:cNvPr id="27" name="Google Shape;27;p8"/>
          <p:cNvSpPr txBox="1">
            <a:spLocks noGrp="1"/>
          </p:cNvSpPr>
          <p:nvPr>
            <p:ph type="subTitle" idx="1"/>
          </p:nvPr>
        </p:nvSpPr>
        <p:spPr>
          <a:xfrm>
            <a:off x="2487163" y="1434600"/>
            <a:ext cx="3367800" cy="22743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800"/>
              <a:buNone/>
              <a:defRPr sz="1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8" name="Google Shape;28;p8"/>
          <p:cNvSpPr txBox="1">
            <a:spLocks noGrp="1"/>
          </p:cNvSpPr>
          <p:nvPr>
            <p:ph type="title"/>
          </p:nvPr>
        </p:nvSpPr>
        <p:spPr>
          <a:xfrm>
            <a:off x="6530228" y="1434600"/>
            <a:ext cx="19671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blipFill>
          <a:blip r:embed="rId2">
            <a:alphaModFix/>
          </a:blip>
          <a:stretch>
            <a:fillRect/>
          </a:stretch>
        </a:blipFill>
        <a:effectLst/>
      </p:bgPr>
    </p:bg>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4" r:id="rId4"/>
    <p:sldLayoutId id="2147483655" r:id="rId5"/>
    <p:sldLayoutId id="2147483659" r:id="rId6"/>
    <p:sldLayoutId id="2147483666" r:id="rId7"/>
    <p:sldLayoutId id="2147483667"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pypi.org/project/SpeechRecognition/"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pypi.org/project/pyttsx3/"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docs.python.org/3/library/webbrowser.htm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hyperlink" Target="https://ieeexplore.ieee.org/document/9751819" TargetMode="External"/><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250459" y="1002390"/>
            <a:ext cx="2530408" cy="11501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Rajdhani"/>
                <a:ea typeface="Rajdhani"/>
                <a:cs typeface="Rajdhani"/>
                <a:sym typeface="Rajdhani"/>
              </a:rPr>
              <a:t>IT351 </a:t>
            </a:r>
            <a:endParaRPr dirty="0">
              <a:latin typeface="Rajdhani"/>
              <a:ea typeface="Rajdhani"/>
              <a:cs typeface="Rajdhani"/>
              <a:sym typeface="Rajdhani"/>
            </a:endParaRPr>
          </a:p>
        </p:txBody>
      </p:sp>
      <p:sp>
        <p:nvSpPr>
          <p:cNvPr id="103" name="Google Shape;103;p24"/>
          <p:cNvSpPr txBox="1">
            <a:spLocks noGrp="1"/>
          </p:cNvSpPr>
          <p:nvPr>
            <p:ph type="subTitle" idx="1"/>
          </p:nvPr>
        </p:nvSpPr>
        <p:spPr>
          <a:xfrm>
            <a:off x="378619" y="3103001"/>
            <a:ext cx="4919231" cy="18404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200" dirty="0">
                <a:latin typeface="Dubai Medium" panose="020B0603030403030204" pitchFamily="34" charset="-78"/>
                <a:ea typeface="Fira Sans Condensed Light"/>
                <a:cs typeface="Dubai Medium" panose="020B0603030403030204" pitchFamily="34" charset="-78"/>
                <a:sym typeface="Fira Sans Condensed Light"/>
              </a:rPr>
              <a:t>Group Members:</a:t>
            </a:r>
          </a:p>
          <a:p>
            <a:pPr marL="0" lvl="0" indent="0" algn="l" rtl="0">
              <a:spcBef>
                <a:spcPts val="0"/>
              </a:spcBef>
              <a:spcAft>
                <a:spcPts val="0"/>
              </a:spcAft>
              <a:buNone/>
            </a:pPr>
            <a:r>
              <a:rPr lang="en-US" sz="2200" dirty="0">
                <a:latin typeface="Dubai Medium" panose="020B0603030403030204" pitchFamily="34" charset="-78"/>
                <a:ea typeface="Fira Sans Condensed Light"/>
                <a:cs typeface="Dubai Medium" panose="020B0603030403030204" pitchFamily="34" charset="-78"/>
                <a:sym typeface="Fira Sans Condensed Light"/>
              </a:rPr>
              <a:t>	</a:t>
            </a:r>
            <a:r>
              <a:rPr lang="en-US" sz="2200" dirty="0" err="1">
                <a:latin typeface="Dubai Medium" panose="020B0603030403030204" pitchFamily="34" charset="-78"/>
                <a:ea typeface="Fira Sans Condensed Light"/>
                <a:cs typeface="Dubai Medium" panose="020B0603030403030204" pitchFamily="34" charset="-78"/>
                <a:sym typeface="Fira Sans Condensed Light"/>
              </a:rPr>
              <a:t>Sanket</a:t>
            </a:r>
            <a:r>
              <a:rPr lang="en-US" sz="2200" dirty="0">
                <a:latin typeface="Dubai Medium" panose="020B0603030403030204" pitchFamily="34" charset="-78"/>
                <a:ea typeface="Fira Sans Condensed Light"/>
                <a:cs typeface="Dubai Medium" panose="020B0603030403030204" pitchFamily="34" charset="-78"/>
                <a:sym typeface="Fira Sans Condensed Light"/>
              </a:rPr>
              <a:t> </a:t>
            </a:r>
            <a:r>
              <a:rPr lang="en-US" sz="2200" dirty="0" err="1">
                <a:latin typeface="Dubai Medium" panose="020B0603030403030204" pitchFamily="34" charset="-78"/>
                <a:ea typeface="Fira Sans Condensed Light"/>
                <a:cs typeface="Dubai Medium" panose="020B0603030403030204" pitchFamily="34" charset="-78"/>
                <a:sym typeface="Fira Sans Condensed Light"/>
              </a:rPr>
              <a:t>Hanagandi</a:t>
            </a:r>
            <a:r>
              <a:rPr lang="en-US" sz="2200" dirty="0">
                <a:latin typeface="Dubai Medium" panose="020B0603030403030204" pitchFamily="34" charset="-78"/>
                <a:ea typeface="Fira Sans Condensed Light"/>
                <a:cs typeface="Dubai Medium" panose="020B0603030403030204" pitchFamily="34" charset="-78"/>
                <a:sym typeface="Fira Sans Condensed Light"/>
              </a:rPr>
              <a:t> – 201IT154</a:t>
            </a:r>
          </a:p>
          <a:p>
            <a:pPr marL="0" lvl="0" indent="0" algn="l" rtl="0">
              <a:spcBef>
                <a:spcPts val="0"/>
              </a:spcBef>
              <a:spcAft>
                <a:spcPts val="0"/>
              </a:spcAft>
              <a:buNone/>
            </a:pPr>
            <a:r>
              <a:rPr lang="en-US" sz="2200" dirty="0">
                <a:latin typeface="Dubai Medium" panose="020B0603030403030204" pitchFamily="34" charset="-78"/>
                <a:ea typeface="Fira Sans Condensed Light"/>
                <a:cs typeface="Dubai Medium" panose="020B0603030403030204" pitchFamily="34" charset="-78"/>
                <a:sym typeface="Fira Sans Condensed Light"/>
              </a:rPr>
              <a:t>	Mayur Jinde            – 201IT135</a:t>
            </a:r>
          </a:p>
          <a:p>
            <a:pPr marL="0" lvl="0" indent="0" algn="l" rtl="0">
              <a:spcBef>
                <a:spcPts val="0"/>
              </a:spcBef>
              <a:spcAft>
                <a:spcPts val="0"/>
              </a:spcAft>
              <a:buNone/>
            </a:pPr>
            <a:r>
              <a:rPr lang="en-US" sz="2200" dirty="0">
                <a:latin typeface="Dubai Medium" panose="020B0603030403030204" pitchFamily="34" charset="-78"/>
                <a:ea typeface="Fira Sans Condensed Light"/>
                <a:cs typeface="Dubai Medium" panose="020B0603030403030204" pitchFamily="34" charset="-78"/>
                <a:sym typeface="Fira Sans Condensed Light"/>
              </a:rPr>
              <a:t>	</a:t>
            </a:r>
            <a:r>
              <a:rPr lang="en-US" sz="2200" dirty="0" err="1">
                <a:latin typeface="Dubai Medium" panose="020B0603030403030204" pitchFamily="34" charset="-78"/>
                <a:ea typeface="Fira Sans Condensed Light"/>
                <a:cs typeface="Dubai Medium" panose="020B0603030403030204" pitchFamily="34" charset="-78"/>
                <a:sym typeface="Fira Sans Condensed Light"/>
              </a:rPr>
              <a:t>Shaulendra</a:t>
            </a:r>
            <a:r>
              <a:rPr lang="en-US" sz="2200" dirty="0">
                <a:latin typeface="Dubai Medium" panose="020B0603030403030204" pitchFamily="34" charset="-78"/>
                <a:ea typeface="Fira Sans Condensed Light"/>
                <a:cs typeface="Dubai Medium" panose="020B0603030403030204" pitchFamily="34" charset="-78"/>
                <a:sym typeface="Fira Sans Condensed Light"/>
              </a:rPr>
              <a:t> Kumar - 201IT159</a:t>
            </a:r>
          </a:p>
          <a:p>
            <a:pPr marL="0" lvl="0" indent="0" algn="l" rtl="0">
              <a:spcBef>
                <a:spcPts val="0"/>
              </a:spcBef>
              <a:spcAft>
                <a:spcPts val="0"/>
              </a:spcAft>
              <a:buNone/>
            </a:pPr>
            <a:r>
              <a:rPr lang="en-US" sz="2200" dirty="0">
                <a:latin typeface="Dubai Medium" panose="020B0603030403030204" pitchFamily="34" charset="-78"/>
                <a:ea typeface="Fira Sans Condensed Light"/>
                <a:cs typeface="Dubai Medium" panose="020B0603030403030204" pitchFamily="34" charset="-78"/>
                <a:sym typeface="Fira Sans Condensed Light"/>
              </a:rPr>
              <a:t>	Kartikeya Ranjan   – 201IT127</a:t>
            </a:r>
            <a:endParaRPr sz="2200" dirty="0">
              <a:latin typeface="Dubai Medium" panose="020B0603030403030204" pitchFamily="34" charset="-78"/>
              <a:ea typeface="Fira Sans Condensed Light"/>
              <a:cs typeface="Dubai Medium" panose="020B0603030403030204" pitchFamily="34" charset="-78"/>
              <a:sym typeface="Fira Sans Condensed Light"/>
            </a:endParaRPr>
          </a:p>
        </p:txBody>
      </p:sp>
      <p:sp>
        <p:nvSpPr>
          <p:cNvPr id="2" name="Google Shape;102;p24">
            <a:extLst>
              <a:ext uri="{FF2B5EF4-FFF2-40B4-BE49-F238E27FC236}">
                <a16:creationId xmlns:a16="http://schemas.microsoft.com/office/drawing/2014/main" id="{E59A7FC7-2544-2496-224B-E46CEBB65F3F}"/>
              </a:ext>
            </a:extLst>
          </p:cNvPr>
          <p:cNvSpPr txBox="1">
            <a:spLocks/>
          </p:cNvSpPr>
          <p:nvPr/>
        </p:nvSpPr>
        <p:spPr>
          <a:xfrm>
            <a:off x="67105" y="2068115"/>
            <a:ext cx="4919231" cy="100727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5200"/>
              <a:buFont typeface="Rajdhani"/>
              <a:buNone/>
              <a:defRPr sz="7200" b="1" i="0" u="none" strike="noStrike" cap="none">
                <a:solidFill>
                  <a:schemeClr val="lt2"/>
                </a:solidFill>
                <a:latin typeface="Anton"/>
                <a:ea typeface="Anton"/>
                <a:cs typeface="Anton"/>
                <a:sym typeface="Anton"/>
              </a:defRPr>
            </a:lvl1pPr>
            <a:lvl2pPr marR="0" lvl="1"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9pPr>
          </a:lstStyle>
          <a:p>
            <a:r>
              <a:rPr lang="en-IN" dirty="0">
                <a:latin typeface="Rajdhani"/>
                <a:ea typeface="Rajdhani"/>
                <a:cs typeface="Rajdhani"/>
                <a:sym typeface="Rajdhani"/>
              </a:rPr>
              <a:t> </a:t>
            </a:r>
            <a:r>
              <a:rPr lang="en-IN" sz="5000" dirty="0">
                <a:latin typeface="Rajdhani"/>
                <a:ea typeface="Rajdhani"/>
                <a:cs typeface="Rajdhani"/>
                <a:sym typeface="Rajdhani"/>
              </a:rPr>
              <a:t>Voice Assistant</a:t>
            </a:r>
          </a:p>
        </p:txBody>
      </p:sp>
      <p:sp>
        <p:nvSpPr>
          <p:cNvPr id="3" name="Google Shape;102;p24">
            <a:extLst>
              <a:ext uri="{FF2B5EF4-FFF2-40B4-BE49-F238E27FC236}">
                <a16:creationId xmlns:a16="http://schemas.microsoft.com/office/drawing/2014/main" id="{A6BE1630-3C43-E40F-BFED-B67A0321AEDB}"/>
              </a:ext>
            </a:extLst>
          </p:cNvPr>
          <p:cNvSpPr txBox="1">
            <a:spLocks/>
          </p:cNvSpPr>
          <p:nvPr/>
        </p:nvSpPr>
        <p:spPr>
          <a:xfrm>
            <a:off x="6298838" y="212525"/>
            <a:ext cx="2309382" cy="760809"/>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5200"/>
              <a:buFont typeface="Rajdhani"/>
              <a:buNone/>
              <a:defRPr sz="7200" b="1" i="0" u="none" strike="noStrike" cap="none">
                <a:solidFill>
                  <a:schemeClr val="lt2"/>
                </a:solidFill>
                <a:latin typeface="Anton"/>
                <a:ea typeface="Anton"/>
                <a:cs typeface="Anton"/>
                <a:sym typeface="Anton"/>
              </a:defRPr>
            </a:lvl1pPr>
            <a:lvl2pPr marR="0" lvl="1"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2pPr>
            <a:lvl3pPr marR="0" lvl="2"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3pPr>
            <a:lvl4pPr marR="0" lvl="3"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4pPr>
            <a:lvl5pPr marR="0" lvl="4"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5pPr>
            <a:lvl6pPr marR="0" lvl="5"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6pPr>
            <a:lvl7pPr marR="0" lvl="6"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7pPr>
            <a:lvl8pPr marR="0" lvl="7"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8pPr>
            <a:lvl9pPr marR="0" lvl="8" algn="ctr" rtl="0">
              <a:lnSpc>
                <a:spcPct val="100000"/>
              </a:lnSpc>
              <a:spcBef>
                <a:spcPts val="0"/>
              </a:spcBef>
              <a:spcAft>
                <a:spcPts val="0"/>
              </a:spcAft>
              <a:buClr>
                <a:schemeClr val="lt2"/>
              </a:buClr>
              <a:buSzPts val="5200"/>
              <a:buFont typeface="Rajdhani"/>
              <a:buNone/>
              <a:defRPr sz="5200" b="1" i="0" u="none" strike="noStrike" cap="none">
                <a:solidFill>
                  <a:schemeClr val="lt2"/>
                </a:solidFill>
                <a:latin typeface="Rajdhani"/>
                <a:ea typeface="Rajdhani"/>
                <a:cs typeface="Rajdhani"/>
                <a:sym typeface="Rajdhani"/>
              </a:defRPr>
            </a:lvl9pPr>
          </a:lstStyle>
          <a:p>
            <a:r>
              <a:rPr lang="en-IN" sz="4200" dirty="0">
                <a:latin typeface="Rajdhani"/>
                <a:ea typeface="Rajdhani"/>
                <a:cs typeface="Rajdhani"/>
                <a:sym typeface="Rajdhani"/>
              </a:rPr>
              <a:t> </a:t>
            </a:r>
            <a:r>
              <a:rPr lang="en-IN" sz="4200">
                <a:latin typeface="Rajdhani"/>
                <a:ea typeface="Rajdhani"/>
                <a:cs typeface="Rajdhani"/>
                <a:sym typeface="Rajdhani"/>
              </a:rPr>
              <a:t>Group 31</a:t>
            </a:r>
            <a:endParaRPr lang="en-IN" sz="4200" dirty="0">
              <a:latin typeface="Rajdhani"/>
              <a:ea typeface="Rajdhani"/>
              <a:cs typeface="Rajdhani"/>
              <a:sym typeface="Rajdhani"/>
            </a:endParaRPr>
          </a:p>
        </p:txBody>
      </p:sp>
      <p:pic>
        <p:nvPicPr>
          <p:cNvPr id="7" name="Google Shape;1793;p47">
            <a:extLst>
              <a:ext uri="{FF2B5EF4-FFF2-40B4-BE49-F238E27FC236}">
                <a16:creationId xmlns:a16="http://schemas.microsoft.com/office/drawing/2014/main" id="{0628CC91-F48E-759B-B049-8F36D065FE43}"/>
              </a:ext>
            </a:extLst>
          </p:cNvPr>
          <p:cNvPicPr preferRelativeResize="0"/>
          <p:nvPr/>
        </p:nvPicPr>
        <p:blipFill>
          <a:blip r:embed="rId4">
            <a:alphaModFix/>
          </a:blip>
          <a:stretch>
            <a:fillRect/>
          </a:stretch>
        </p:blipFill>
        <p:spPr>
          <a:xfrm>
            <a:off x="2912968" y="592930"/>
            <a:ext cx="3189475" cy="18404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971F8-12F3-FC85-121E-BFFA9DCF3ABB}"/>
              </a:ext>
            </a:extLst>
          </p:cNvPr>
          <p:cNvSpPr>
            <a:spLocks noGrp="1"/>
          </p:cNvSpPr>
          <p:nvPr>
            <p:ph type="title"/>
          </p:nvPr>
        </p:nvSpPr>
        <p:spPr>
          <a:xfrm>
            <a:off x="155003" y="113006"/>
            <a:ext cx="1695228" cy="779963"/>
          </a:xfrm>
        </p:spPr>
        <p:txBody>
          <a:bodyPr/>
          <a:lstStyle/>
          <a:p>
            <a:r>
              <a:rPr lang="en-US" sz="3200" dirty="0"/>
              <a:t>Abstract</a:t>
            </a:r>
            <a:endParaRPr lang="en-IN" sz="3200" dirty="0"/>
          </a:p>
        </p:txBody>
      </p:sp>
      <p:sp>
        <p:nvSpPr>
          <p:cNvPr id="3" name="Google Shape;110;p25">
            <a:extLst>
              <a:ext uri="{FF2B5EF4-FFF2-40B4-BE49-F238E27FC236}">
                <a16:creationId xmlns:a16="http://schemas.microsoft.com/office/drawing/2014/main" id="{BCBE2330-3C0D-0B65-332D-A521FF8EE50F}"/>
              </a:ext>
            </a:extLst>
          </p:cNvPr>
          <p:cNvSpPr txBox="1">
            <a:spLocks/>
          </p:cNvSpPr>
          <p:nvPr/>
        </p:nvSpPr>
        <p:spPr>
          <a:xfrm>
            <a:off x="214312" y="892969"/>
            <a:ext cx="5807869" cy="3600450"/>
          </a:xfrm>
          <a:prstGeom prst="rect">
            <a:avLst/>
          </a:prstGeom>
          <a:solidFill>
            <a:schemeClr val="dk1">
              <a:alpha val="56699"/>
            </a:schemeClr>
          </a:solidFill>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en-US" sz="1600" dirty="0">
                <a:solidFill>
                  <a:schemeClr val="accent4"/>
                </a:solidFill>
                <a:latin typeface="Bahnschrift" panose="020B0502040204020203" pitchFamily="34" charset="0"/>
              </a:rPr>
              <a:t>Today's technical advancements are developing at a breakneck speed. Previously, we only had access to a computer system that allowed us to accomplish a restricted number of tasks. Machine learning, artificial intelligence, deep learning, and other technologies, on the other hand, have enhanced computer systems to the point where we can now complete any task. If individuals are still struggling to communicate via numerous input devices in this day and age, it's not worth it. As a result, we included a voice assistant into the system. A voice assistant's main purpose is to eliminate the use of input devices like a keyboard and mouse. It will also save on hardware space and money. </a:t>
            </a:r>
          </a:p>
        </p:txBody>
      </p:sp>
      <p:pic>
        <p:nvPicPr>
          <p:cNvPr id="5" name="Google Shape;104;p24">
            <a:extLst>
              <a:ext uri="{FF2B5EF4-FFF2-40B4-BE49-F238E27FC236}">
                <a16:creationId xmlns:a16="http://schemas.microsoft.com/office/drawing/2014/main" id="{4A6746BC-A0E6-9A25-A584-C93F37E47F73}"/>
              </a:ext>
            </a:extLst>
          </p:cNvPr>
          <p:cNvPicPr preferRelativeResize="0"/>
          <p:nvPr/>
        </p:nvPicPr>
        <p:blipFill rotWithShape="1">
          <a:blip r:embed="rId2">
            <a:alphaModFix/>
          </a:blip>
          <a:srcRect l="6664" t="4858" r="6220" b="5495"/>
          <a:stretch/>
        </p:blipFill>
        <p:spPr>
          <a:xfrm>
            <a:off x="6022180" y="892970"/>
            <a:ext cx="3121819" cy="3301590"/>
          </a:xfrm>
          <a:prstGeom prst="rect">
            <a:avLst/>
          </a:prstGeom>
          <a:noFill/>
          <a:ln>
            <a:noFill/>
          </a:ln>
        </p:spPr>
      </p:pic>
    </p:spTree>
    <p:extLst>
      <p:ext uri="{BB962C8B-B14F-4D97-AF65-F5344CB8AC3E}">
        <p14:creationId xmlns:p14="http://schemas.microsoft.com/office/powerpoint/2010/main" val="41112644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FF332-9E9A-5A48-4243-8FA705545D66}"/>
              </a:ext>
            </a:extLst>
          </p:cNvPr>
          <p:cNvSpPr>
            <a:spLocks noGrp="1"/>
          </p:cNvSpPr>
          <p:nvPr>
            <p:ph type="title"/>
          </p:nvPr>
        </p:nvSpPr>
        <p:spPr>
          <a:xfrm>
            <a:off x="119285" y="70143"/>
            <a:ext cx="2759646" cy="929981"/>
          </a:xfrm>
        </p:spPr>
        <p:txBody>
          <a:bodyPr/>
          <a:lstStyle/>
          <a:p>
            <a:r>
              <a:rPr lang="en-US" sz="3200" dirty="0"/>
              <a:t>Methodology</a:t>
            </a:r>
            <a:endParaRPr lang="en-IN" sz="3200" dirty="0"/>
          </a:p>
        </p:txBody>
      </p:sp>
      <p:sp>
        <p:nvSpPr>
          <p:cNvPr id="3" name="Google Shape;110;p25">
            <a:extLst>
              <a:ext uri="{FF2B5EF4-FFF2-40B4-BE49-F238E27FC236}">
                <a16:creationId xmlns:a16="http://schemas.microsoft.com/office/drawing/2014/main" id="{69290849-0B96-1F86-CF06-0B06A6854F76}"/>
              </a:ext>
            </a:extLst>
          </p:cNvPr>
          <p:cNvSpPr txBox="1">
            <a:spLocks/>
          </p:cNvSpPr>
          <p:nvPr/>
        </p:nvSpPr>
        <p:spPr>
          <a:xfrm>
            <a:off x="284776" y="1264445"/>
            <a:ext cx="5351643" cy="2386012"/>
          </a:xfrm>
          <a:prstGeom prst="rect">
            <a:avLst/>
          </a:prstGeom>
          <a:solidFill>
            <a:schemeClr val="dk1">
              <a:alpha val="56699"/>
            </a:schemeClr>
          </a:solidFill>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1600" dirty="0">
                <a:solidFill>
                  <a:schemeClr val="accent4"/>
                </a:solidFill>
                <a:latin typeface="Bahnschrift" panose="020B0502040204020203" pitchFamily="34" charset="0"/>
              </a:rPr>
              <a:t>The methodology can be divided into three steps namely:</a:t>
            </a:r>
          </a:p>
          <a:p>
            <a:endParaRPr lang="en-US" sz="1600" dirty="0">
              <a:solidFill>
                <a:schemeClr val="accent4"/>
              </a:solidFill>
              <a:latin typeface="Bahnschrift" panose="020B0502040204020203" pitchFamily="34" charset="0"/>
            </a:endParaRPr>
          </a:p>
          <a:p>
            <a:pPr marL="285750" indent="-285750">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Speech to Text </a:t>
            </a:r>
          </a:p>
          <a:p>
            <a:pPr marL="285750" indent="-285750">
              <a:buClr>
                <a:schemeClr val="tx2"/>
              </a:buClr>
              <a:buSzPct val="70000"/>
              <a:buFont typeface="Wingdings" panose="05000000000000000000" pitchFamily="2" charset="2"/>
              <a:buChar char="q"/>
            </a:pPr>
            <a:endParaRPr lang="en-US" sz="1600" dirty="0">
              <a:solidFill>
                <a:schemeClr val="accent4"/>
              </a:solidFill>
              <a:latin typeface="Bahnschrift" panose="020B0502040204020203" pitchFamily="34" charset="0"/>
            </a:endParaRPr>
          </a:p>
          <a:p>
            <a:pPr marL="285750" indent="-285750">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Text Analyzing</a:t>
            </a:r>
          </a:p>
          <a:p>
            <a:pPr>
              <a:buClr>
                <a:schemeClr val="tx2"/>
              </a:buClr>
              <a:buSzPct val="70000"/>
            </a:pPr>
            <a:endParaRPr lang="en-US" sz="1600" dirty="0">
              <a:solidFill>
                <a:schemeClr val="accent4"/>
              </a:solidFill>
              <a:latin typeface="Bahnschrift" panose="020B0502040204020203" pitchFamily="34" charset="0"/>
            </a:endParaRPr>
          </a:p>
          <a:p>
            <a:pPr marL="285750" indent="-285750">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Interpret the Command</a:t>
            </a:r>
          </a:p>
          <a:p>
            <a:pPr>
              <a:spcBef>
                <a:spcPts val="1600"/>
              </a:spcBef>
              <a:spcAft>
                <a:spcPts val="1600"/>
              </a:spcAft>
            </a:pPr>
            <a:endParaRPr lang="en-US" dirty="0">
              <a:solidFill>
                <a:schemeClr val="lt2"/>
              </a:solidFill>
            </a:endParaRPr>
          </a:p>
        </p:txBody>
      </p:sp>
      <p:pic>
        <p:nvPicPr>
          <p:cNvPr id="8" name="Google Shape;1794;p47">
            <a:extLst>
              <a:ext uri="{FF2B5EF4-FFF2-40B4-BE49-F238E27FC236}">
                <a16:creationId xmlns:a16="http://schemas.microsoft.com/office/drawing/2014/main" id="{1284E65E-B4CA-63ED-7FCA-B90BEED5FDA2}"/>
              </a:ext>
            </a:extLst>
          </p:cNvPr>
          <p:cNvPicPr preferRelativeResize="0"/>
          <p:nvPr/>
        </p:nvPicPr>
        <p:blipFill rotWithShape="1">
          <a:blip r:embed="rId2">
            <a:alphaModFix/>
          </a:blip>
          <a:srcRect l="25302" r="25297"/>
          <a:stretch/>
        </p:blipFill>
        <p:spPr>
          <a:xfrm>
            <a:off x="6013774" y="801720"/>
            <a:ext cx="2845450" cy="3240024"/>
          </a:xfrm>
          <a:prstGeom prst="rect">
            <a:avLst/>
          </a:prstGeom>
          <a:noFill/>
          <a:ln>
            <a:noFill/>
          </a:ln>
        </p:spPr>
      </p:pic>
    </p:spTree>
    <p:extLst>
      <p:ext uri="{BB962C8B-B14F-4D97-AF65-F5344CB8AC3E}">
        <p14:creationId xmlns:p14="http://schemas.microsoft.com/office/powerpoint/2010/main" val="1330601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FF332-9E9A-5A48-4243-8FA705545D66}"/>
              </a:ext>
            </a:extLst>
          </p:cNvPr>
          <p:cNvSpPr>
            <a:spLocks noGrp="1"/>
          </p:cNvSpPr>
          <p:nvPr>
            <p:ph type="title"/>
          </p:nvPr>
        </p:nvSpPr>
        <p:spPr>
          <a:xfrm>
            <a:off x="119285" y="70143"/>
            <a:ext cx="2759646" cy="929981"/>
          </a:xfrm>
        </p:spPr>
        <p:txBody>
          <a:bodyPr/>
          <a:lstStyle/>
          <a:p>
            <a:r>
              <a:rPr lang="en-US" sz="3200" dirty="0">
                <a:solidFill>
                  <a:schemeClr val="accent4"/>
                </a:solidFill>
              </a:rPr>
              <a:t>Speech to Text</a:t>
            </a:r>
            <a:endParaRPr lang="en-IN" sz="3200" dirty="0"/>
          </a:p>
        </p:txBody>
      </p:sp>
      <p:sp>
        <p:nvSpPr>
          <p:cNvPr id="3" name="Google Shape;110;p25">
            <a:extLst>
              <a:ext uri="{FF2B5EF4-FFF2-40B4-BE49-F238E27FC236}">
                <a16:creationId xmlns:a16="http://schemas.microsoft.com/office/drawing/2014/main" id="{69290849-0B96-1F86-CF06-0B06A6854F76}"/>
              </a:ext>
            </a:extLst>
          </p:cNvPr>
          <p:cNvSpPr txBox="1">
            <a:spLocks/>
          </p:cNvSpPr>
          <p:nvPr/>
        </p:nvSpPr>
        <p:spPr>
          <a:xfrm>
            <a:off x="311679" y="1168003"/>
            <a:ext cx="5567627" cy="2953941"/>
          </a:xfrm>
          <a:prstGeom prst="rect">
            <a:avLst/>
          </a:prstGeom>
          <a:solidFill>
            <a:schemeClr val="dk1">
              <a:alpha val="56699"/>
            </a:schemeClr>
          </a:solidFill>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A piece of code converts audio to text.</a:t>
            </a:r>
          </a:p>
          <a:p>
            <a:pPr marL="285750" indent="-285750" algn="just">
              <a:buClr>
                <a:schemeClr val="tx2"/>
              </a:buClr>
              <a:buSzPct val="70000"/>
              <a:buFont typeface="Wingdings" panose="05000000000000000000" pitchFamily="2" charset="2"/>
              <a:buChar char="q"/>
            </a:pPr>
            <a:endParaRPr lang="en-US" sz="1600" dirty="0">
              <a:solidFill>
                <a:schemeClr val="accent4"/>
              </a:solidFill>
              <a:latin typeface="Bahnschrift" panose="020B0502040204020203" pitchFamily="34" charset="0"/>
            </a:endParaRPr>
          </a:p>
          <a:p>
            <a:pPr marL="285750" indent="-285750" algn="just">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To do this the python library used is </a:t>
            </a:r>
            <a:r>
              <a:rPr lang="en-US" sz="1600" dirty="0">
                <a:solidFill>
                  <a:schemeClr val="tx1">
                    <a:lumMod val="50000"/>
                    <a:lumOff val="50000"/>
                  </a:schemeClr>
                </a:solidFill>
                <a:latin typeface="Bahnschrift" panose="020B0502040204020203" pitchFamily="34" charset="0"/>
                <a:hlinkClick r:id="rId2">
                  <a:extLst>
                    <a:ext uri="{A12FA001-AC4F-418D-AE19-62706E023703}">
                      <ahyp:hlinkClr xmlns:ahyp="http://schemas.microsoft.com/office/drawing/2018/hyperlinkcolor" val="tx"/>
                    </a:ext>
                  </a:extLst>
                </a:hlinkClick>
              </a:rPr>
              <a:t>Speech Recognition</a:t>
            </a:r>
            <a:r>
              <a:rPr lang="en-US" sz="1600" dirty="0">
                <a:solidFill>
                  <a:schemeClr val="accent4"/>
                </a:solidFill>
                <a:latin typeface="Bahnschrift" panose="020B0502040204020203" pitchFamily="34" charset="0"/>
              </a:rPr>
              <a:t>. It’s a Text to speech library developed by Microsoft sapi5 engine, it’s used here because sapi5 is made for windows. </a:t>
            </a:r>
          </a:p>
          <a:p>
            <a:pPr algn="just">
              <a:buClr>
                <a:schemeClr val="tx2"/>
              </a:buClr>
              <a:buSzPct val="70000"/>
            </a:pPr>
            <a:endParaRPr lang="en-US" sz="1600" dirty="0">
              <a:solidFill>
                <a:schemeClr val="accent4"/>
              </a:solidFill>
              <a:latin typeface="Bahnschrift" panose="020B0502040204020203" pitchFamily="34" charset="0"/>
            </a:endParaRPr>
          </a:p>
          <a:p>
            <a:pPr marL="285750" indent="-285750" algn="just">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Sometimes it does not understand what you say but there’s an exception handling to deal with this issue.</a:t>
            </a:r>
          </a:p>
        </p:txBody>
      </p:sp>
      <p:pic>
        <p:nvPicPr>
          <p:cNvPr id="5" name="Picture 4">
            <a:extLst>
              <a:ext uri="{FF2B5EF4-FFF2-40B4-BE49-F238E27FC236}">
                <a16:creationId xmlns:a16="http://schemas.microsoft.com/office/drawing/2014/main" id="{CF74A2BC-C1EB-0750-2114-66A85CFA0D1C}"/>
              </a:ext>
            </a:extLst>
          </p:cNvPr>
          <p:cNvPicPr>
            <a:picLocks noChangeAspect="1"/>
          </p:cNvPicPr>
          <p:nvPr/>
        </p:nvPicPr>
        <p:blipFill>
          <a:blip r:embed="rId3"/>
          <a:stretch>
            <a:fillRect/>
          </a:stretch>
        </p:blipFill>
        <p:spPr>
          <a:xfrm>
            <a:off x="6188233" y="1301908"/>
            <a:ext cx="2634297" cy="263429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330148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FF332-9E9A-5A48-4243-8FA705545D66}"/>
              </a:ext>
            </a:extLst>
          </p:cNvPr>
          <p:cNvSpPr>
            <a:spLocks noGrp="1"/>
          </p:cNvSpPr>
          <p:nvPr>
            <p:ph type="title"/>
          </p:nvPr>
        </p:nvSpPr>
        <p:spPr>
          <a:xfrm>
            <a:off x="119285" y="70143"/>
            <a:ext cx="2759646" cy="929981"/>
          </a:xfrm>
        </p:spPr>
        <p:txBody>
          <a:bodyPr/>
          <a:lstStyle/>
          <a:p>
            <a:r>
              <a:rPr lang="en-US" sz="3200" dirty="0">
                <a:solidFill>
                  <a:schemeClr val="accent4"/>
                </a:solidFill>
              </a:rPr>
              <a:t>Text Analyzing</a:t>
            </a:r>
          </a:p>
        </p:txBody>
      </p:sp>
      <p:sp>
        <p:nvSpPr>
          <p:cNvPr id="3" name="Google Shape;110;p25">
            <a:extLst>
              <a:ext uri="{FF2B5EF4-FFF2-40B4-BE49-F238E27FC236}">
                <a16:creationId xmlns:a16="http://schemas.microsoft.com/office/drawing/2014/main" id="{69290849-0B96-1F86-CF06-0B06A6854F76}"/>
              </a:ext>
            </a:extLst>
          </p:cNvPr>
          <p:cNvSpPr txBox="1">
            <a:spLocks/>
          </p:cNvSpPr>
          <p:nvPr/>
        </p:nvSpPr>
        <p:spPr>
          <a:xfrm>
            <a:off x="265244" y="1184077"/>
            <a:ext cx="5642637" cy="3145036"/>
          </a:xfrm>
          <a:prstGeom prst="rect">
            <a:avLst/>
          </a:prstGeom>
          <a:solidFill>
            <a:schemeClr val="dk1">
              <a:alpha val="56699"/>
            </a:schemeClr>
          </a:solidFill>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As the speech is converted to text. </a:t>
            </a:r>
          </a:p>
          <a:p>
            <a:pPr marL="285750" indent="-285750" algn="just">
              <a:buClr>
                <a:schemeClr val="tx2"/>
              </a:buClr>
              <a:buSzPct val="70000"/>
              <a:buFont typeface="Wingdings" panose="05000000000000000000" pitchFamily="2" charset="2"/>
              <a:buChar char="q"/>
            </a:pPr>
            <a:endParaRPr lang="en-US" sz="1600" dirty="0">
              <a:solidFill>
                <a:schemeClr val="accent4"/>
              </a:solidFill>
              <a:latin typeface="Bahnschrift" panose="020B0502040204020203" pitchFamily="34" charset="0"/>
            </a:endParaRPr>
          </a:p>
          <a:p>
            <a:pPr marL="285750" indent="-285750" algn="just">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The text arguments are passed through the program to interpret the command. Then the program checks whether the passed arguments are valid or not. This is done by the test analyzing library - </a:t>
            </a:r>
            <a:r>
              <a:rPr lang="en-US" sz="1600" dirty="0">
                <a:solidFill>
                  <a:schemeClr val="tx1">
                    <a:lumMod val="50000"/>
                    <a:lumOff val="50000"/>
                  </a:schemeClr>
                </a:solidFill>
                <a:latin typeface="Bahnschrift" panose="020B0502040204020203" pitchFamily="34" charset="0"/>
                <a:hlinkClick r:id="rId2">
                  <a:extLst>
                    <a:ext uri="{A12FA001-AC4F-418D-AE19-62706E023703}">
                      <ahyp:hlinkClr xmlns:ahyp="http://schemas.microsoft.com/office/drawing/2018/hyperlinkcolor" val="tx"/>
                    </a:ext>
                  </a:extLst>
                </a:hlinkClick>
              </a:rPr>
              <a:t>pyttsx3 · </a:t>
            </a:r>
            <a:r>
              <a:rPr lang="en-US" sz="1600" dirty="0" err="1">
                <a:solidFill>
                  <a:schemeClr val="tx1">
                    <a:lumMod val="50000"/>
                    <a:lumOff val="50000"/>
                  </a:schemeClr>
                </a:solidFill>
                <a:latin typeface="Bahnschrift" panose="020B0502040204020203" pitchFamily="34" charset="0"/>
                <a:hlinkClick r:id="rId2">
                  <a:extLst>
                    <a:ext uri="{A12FA001-AC4F-418D-AE19-62706E023703}">
                      <ahyp:hlinkClr xmlns:ahyp="http://schemas.microsoft.com/office/drawing/2018/hyperlinkcolor" val="tx"/>
                    </a:ext>
                  </a:extLst>
                </a:hlinkClick>
              </a:rPr>
              <a:t>PyPI</a:t>
            </a:r>
            <a:r>
              <a:rPr lang="en-US" sz="1600" dirty="0">
                <a:solidFill>
                  <a:schemeClr val="tx1">
                    <a:lumMod val="50000"/>
                    <a:lumOff val="50000"/>
                  </a:schemeClr>
                </a:solidFill>
                <a:latin typeface="Bahnschrift" panose="020B0502040204020203" pitchFamily="34" charset="0"/>
              </a:rPr>
              <a:t> </a:t>
            </a:r>
            <a:endParaRPr lang="en-US" sz="1600" dirty="0">
              <a:solidFill>
                <a:schemeClr val="accent4"/>
              </a:solidFill>
              <a:latin typeface="Bahnschrift" panose="020B0502040204020203" pitchFamily="34" charset="0"/>
            </a:endParaRPr>
          </a:p>
          <a:p>
            <a:pPr marL="285750" indent="-285750" algn="just">
              <a:buClr>
                <a:schemeClr val="tx2"/>
              </a:buClr>
              <a:buSzPct val="70000"/>
              <a:buFont typeface="Wingdings" panose="05000000000000000000" pitchFamily="2" charset="2"/>
              <a:buChar char="q"/>
            </a:pPr>
            <a:endParaRPr lang="en-US" sz="1600" dirty="0">
              <a:solidFill>
                <a:schemeClr val="accent4"/>
              </a:solidFill>
              <a:latin typeface="Bahnschrift" panose="020B0502040204020203" pitchFamily="34" charset="0"/>
            </a:endParaRPr>
          </a:p>
          <a:p>
            <a:pPr marL="285750" indent="-285750" algn="just">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If it’s valid, it executes the command, else throws an exception. </a:t>
            </a:r>
          </a:p>
        </p:txBody>
      </p:sp>
      <p:pic>
        <p:nvPicPr>
          <p:cNvPr id="5" name="Picture 4">
            <a:extLst>
              <a:ext uri="{FF2B5EF4-FFF2-40B4-BE49-F238E27FC236}">
                <a16:creationId xmlns:a16="http://schemas.microsoft.com/office/drawing/2014/main" id="{9292540D-9807-DD87-6A2C-74ADAB736F2D}"/>
              </a:ext>
            </a:extLst>
          </p:cNvPr>
          <p:cNvPicPr>
            <a:picLocks noChangeAspect="1"/>
          </p:cNvPicPr>
          <p:nvPr/>
        </p:nvPicPr>
        <p:blipFill>
          <a:blip r:embed="rId3"/>
          <a:stretch>
            <a:fillRect/>
          </a:stretch>
        </p:blipFill>
        <p:spPr>
          <a:xfrm>
            <a:off x="6449880" y="1249296"/>
            <a:ext cx="2428876" cy="2830645"/>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3579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FF332-9E9A-5A48-4243-8FA705545D66}"/>
              </a:ext>
            </a:extLst>
          </p:cNvPr>
          <p:cNvSpPr>
            <a:spLocks noGrp="1"/>
          </p:cNvSpPr>
          <p:nvPr>
            <p:ph type="title"/>
          </p:nvPr>
        </p:nvSpPr>
        <p:spPr>
          <a:xfrm>
            <a:off x="119284" y="70143"/>
            <a:ext cx="4195541" cy="944270"/>
          </a:xfrm>
        </p:spPr>
        <p:txBody>
          <a:bodyPr/>
          <a:lstStyle/>
          <a:p>
            <a:r>
              <a:rPr lang="en-US" sz="3200" dirty="0">
                <a:solidFill>
                  <a:schemeClr val="accent4"/>
                </a:solidFill>
              </a:rPr>
              <a:t>Interpret the Command</a:t>
            </a:r>
          </a:p>
        </p:txBody>
      </p:sp>
      <p:sp>
        <p:nvSpPr>
          <p:cNvPr id="5" name="Google Shape;110;p25">
            <a:extLst>
              <a:ext uri="{FF2B5EF4-FFF2-40B4-BE49-F238E27FC236}">
                <a16:creationId xmlns:a16="http://schemas.microsoft.com/office/drawing/2014/main" id="{9FFB1143-5496-0F06-9503-82A1EE2F6F4F}"/>
              </a:ext>
            </a:extLst>
          </p:cNvPr>
          <p:cNvSpPr txBox="1">
            <a:spLocks/>
          </p:cNvSpPr>
          <p:nvPr/>
        </p:nvSpPr>
        <p:spPr>
          <a:xfrm>
            <a:off x="591957" y="1393032"/>
            <a:ext cx="4887299" cy="2936082"/>
          </a:xfrm>
          <a:prstGeom prst="rect">
            <a:avLst/>
          </a:prstGeom>
          <a:solidFill>
            <a:schemeClr val="dk1">
              <a:alpha val="56699"/>
            </a:schemeClr>
          </a:solidFill>
        </p:spPr>
        <p:txBody>
          <a:bodyPr spcFirstLastPara="1" wrap="square" lIns="234000" tIns="234000" rIns="234000"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lgn="just">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If the command is to access a website, then the program contacts the server to open the desired website.</a:t>
            </a:r>
          </a:p>
          <a:p>
            <a:pPr algn="just">
              <a:buClr>
                <a:schemeClr val="tx2"/>
              </a:buClr>
              <a:buSzPct val="70000"/>
            </a:pPr>
            <a:endParaRPr lang="en-US" sz="1600" dirty="0">
              <a:solidFill>
                <a:schemeClr val="accent4"/>
              </a:solidFill>
              <a:latin typeface="Bahnschrift" panose="020B0502040204020203" pitchFamily="34" charset="0"/>
            </a:endParaRPr>
          </a:p>
          <a:p>
            <a:pPr marL="285750" indent="-285750" algn="just">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The python library which is used to do this is </a:t>
            </a:r>
            <a:r>
              <a:rPr lang="en-US" sz="1600" dirty="0">
                <a:solidFill>
                  <a:schemeClr val="accent5">
                    <a:lumMod val="50000"/>
                    <a:lumOff val="50000"/>
                  </a:schemeClr>
                </a:solidFill>
                <a:latin typeface="Bahnschrift" panose="020B0502040204020203" pitchFamily="34" charset="0"/>
                <a:hlinkClick r:id="rId2">
                  <a:extLst>
                    <a:ext uri="{A12FA001-AC4F-418D-AE19-62706E023703}">
                      <ahyp:hlinkClr xmlns:ahyp="http://schemas.microsoft.com/office/drawing/2018/hyperlinkcolor" val="tx"/>
                    </a:ext>
                  </a:extLst>
                </a:hlinkClick>
              </a:rPr>
              <a:t>Web Browser </a:t>
            </a:r>
            <a:r>
              <a:rPr lang="en-US" sz="1600" dirty="0">
                <a:solidFill>
                  <a:schemeClr val="accent4"/>
                </a:solidFill>
                <a:latin typeface="Bahnschrift" panose="020B0502040204020203" pitchFamily="34" charset="0"/>
              </a:rPr>
              <a:t>- Convenient web-browser controller. </a:t>
            </a:r>
          </a:p>
          <a:p>
            <a:pPr marL="285750" indent="-285750" algn="just">
              <a:buClr>
                <a:schemeClr val="tx2"/>
              </a:buClr>
              <a:buSzPct val="70000"/>
              <a:buFont typeface="Wingdings" panose="05000000000000000000" pitchFamily="2" charset="2"/>
              <a:buChar char="q"/>
            </a:pPr>
            <a:endParaRPr lang="en-US" sz="1600" dirty="0">
              <a:solidFill>
                <a:schemeClr val="accent4"/>
              </a:solidFill>
              <a:latin typeface="Bahnschrift" panose="020B0502040204020203" pitchFamily="34" charset="0"/>
            </a:endParaRPr>
          </a:p>
          <a:p>
            <a:pPr marL="285750" indent="-285750" algn="just">
              <a:buClr>
                <a:schemeClr val="tx2"/>
              </a:buClr>
              <a:buSzPct val="70000"/>
              <a:buFont typeface="Wingdings" panose="05000000000000000000" pitchFamily="2" charset="2"/>
              <a:buChar char="q"/>
            </a:pPr>
            <a:r>
              <a:rPr lang="en-US" sz="1600" dirty="0">
                <a:solidFill>
                  <a:schemeClr val="accent4"/>
                </a:solidFill>
                <a:latin typeface="Bahnschrift" panose="020B0502040204020203" pitchFamily="34" charset="0"/>
              </a:rPr>
              <a:t>It’s a Web browser API used for opening web browsers. </a:t>
            </a:r>
          </a:p>
        </p:txBody>
      </p:sp>
      <p:pic>
        <p:nvPicPr>
          <p:cNvPr id="11" name="Picture 10">
            <a:extLst>
              <a:ext uri="{FF2B5EF4-FFF2-40B4-BE49-F238E27FC236}">
                <a16:creationId xmlns:a16="http://schemas.microsoft.com/office/drawing/2014/main" id="{D5CF07EF-3202-C984-709A-89120B03C43C}"/>
              </a:ext>
            </a:extLst>
          </p:cNvPr>
          <p:cNvPicPr>
            <a:picLocks noChangeAspect="1"/>
          </p:cNvPicPr>
          <p:nvPr/>
        </p:nvPicPr>
        <p:blipFill>
          <a:blip r:embed="rId3"/>
          <a:stretch>
            <a:fillRect/>
          </a:stretch>
        </p:blipFill>
        <p:spPr>
          <a:xfrm>
            <a:off x="5745955" y="1771650"/>
            <a:ext cx="3289131" cy="210740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10327220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8"/>
        <p:cNvGrpSpPr/>
        <p:nvPr/>
      </p:nvGrpSpPr>
      <p:grpSpPr>
        <a:xfrm>
          <a:off x="0" y="0"/>
          <a:ext cx="0" cy="0"/>
          <a:chOff x="0" y="0"/>
          <a:chExt cx="0" cy="0"/>
        </a:xfrm>
      </p:grpSpPr>
      <p:sp>
        <p:nvSpPr>
          <p:cNvPr id="109" name="Google Shape;109;p25"/>
          <p:cNvSpPr txBox="1">
            <a:spLocks noGrp="1"/>
          </p:cNvSpPr>
          <p:nvPr>
            <p:ph type="title"/>
          </p:nvPr>
        </p:nvSpPr>
        <p:spPr>
          <a:xfrm>
            <a:off x="391486" y="131205"/>
            <a:ext cx="1380163"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Novelty</a:t>
            </a:r>
            <a:endParaRPr sz="3000" dirty="0"/>
          </a:p>
        </p:txBody>
      </p:sp>
      <p:sp>
        <p:nvSpPr>
          <p:cNvPr id="110" name="Google Shape;110;p25"/>
          <p:cNvSpPr txBox="1">
            <a:spLocks noGrp="1"/>
          </p:cNvSpPr>
          <p:nvPr>
            <p:ph type="body" idx="1"/>
          </p:nvPr>
        </p:nvSpPr>
        <p:spPr>
          <a:xfrm>
            <a:off x="391486" y="807244"/>
            <a:ext cx="4180514" cy="4257675"/>
          </a:xfrm>
          <a:prstGeom prst="rect">
            <a:avLst/>
          </a:prstGeom>
          <a:solidFill>
            <a:schemeClr val="dk1">
              <a:alpha val="56699"/>
            </a:schemeClr>
          </a:solidFill>
        </p:spPr>
        <p:txBody>
          <a:bodyPr spcFirstLastPara="1" wrap="square" lIns="234000" tIns="234000" rIns="234000" bIns="91425" anchor="t" anchorCtr="0">
            <a:noAutofit/>
          </a:bodyPr>
          <a:lstStyle/>
          <a:p>
            <a:pPr marL="0" lvl="0" indent="0" algn="just" rtl="0">
              <a:spcBef>
                <a:spcPts val="1600"/>
              </a:spcBef>
              <a:spcAft>
                <a:spcPts val="1600"/>
              </a:spcAft>
              <a:buNone/>
            </a:pPr>
            <a:r>
              <a:rPr lang="en-US" sz="1600" dirty="0">
                <a:solidFill>
                  <a:schemeClr val="lt2"/>
                </a:solidFill>
                <a:latin typeface="Bahnschrift" panose="020B0502040204020203" pitchFamily="34" charset="0"/>
              </a:rPr>
              <a:t>After the user says the command in his desired way, and when the speech is converted to text, as shown in in the diagram we then convert the input text into a standard input text that is understandable by the program. </a:t>
            </a:r>
          </a:p>
          <a:p>
            <a:pPr marL="0" lvl="0" indent="0" algn="just" rtl="0">
              <a:spcBef>
                <a:spcPts val="1600"/>
              </a:spcBef>
              <a:spcAft>
                <a:spcPts val="1600"/>
              </a:spcAft>
              <a:buNone/>
            </a:pPr>
            <a:r>
              <a:rPr lang="en-US" sz="1600" dirty="0">
                <a:solidFill>
                  <a:schemeClr val="lt2"/>
                </a:solidFill>
                <a:latin typeface="Bahnschrift" panose="020B0502040204020203" pitchFamily="34" charset="0"/>
              </a:rPr>
              <a:t>For example, here various commands from the user like "Open the YouTube“, "I want to see </a:t>
            </a:r>
            <a:r>
              <a:rPr lang="en-US" sz="1600" dirty="0" err="1">
                <a:solidFill>
                  <a:schemeClr val="lt2"/>
                </a:solidFill>
                <a:latin typeface="Bahnschrift" panose="020B0502040204020203" pitchFamily="34" charset="0"/>
              </a:rPr>
              <a:t>Youtube</a:t>
            </a:r>
            <a:r>
              <a:rPr lang="en-US" sz="1600" dirty="0">
                <a:solidFill>
                  <a:schemeClr val="lt2"/>
                </a:solidFill>
                <a:latin typeface="Bahnschrift" panose="020B0502040204020203" pitchFamily="34" charset="0"/>
              </a:rPr>
              <a:t>“, "Play YouTube“, "YouTube Open“ are converted to a standard input text here as "Open YouTube“.</a:t>
            </a:r>
            <a:endParaRPr sz="1600" dirty="0">
              <a:solidFill>
                <a:schemeClr val="lt2"/>
              </a:solidFill>
              <a:latin typeface="Bahnschrift" panose="020B0502040204020203" pitchFamily="34" charset="0"/>
            </a:endParaRPr>
          </a:p>
        </p:txBody>
      </p:sp>
      <p:pic>
        <p:nvPicPr>
          <p:cNvPr id="9" name="Picture 8">
            <a:extLst>
              <a:ext uri="{FF2B5EF4-FFF2-40B4-BE49-F238E27FC236}">
                <a16:creationId xmlns:a16="http://schemas.microsoft.com/office/drawing/2014/main" id="{68B3E459-DEA1-F217-4903-384E66B40F30}"/>
              </a:ext>
            </a:extLst>
          </p:cNvPr>
          <p:cNvPicPr>
            <a:picLocks noChangeAspect="1"/>
          </p:cNvPicPr>
          <p:nvPr/>
        </p:nvPicPr>
        <p:blipFill>
          <a:blip r:embed="rId4"/>
          <a:stretch>
            <a:fillRect/>
          </a:stretch>
        </p:blipFill>
        <p:spPr>
          <a:xfrm>
            <a:off x="4412537" y="1161738"/>
            <a:ext cx="4731463" cy="3269503"/>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27"/>
          <p:cNvSpPr txBox="1">
            <a:spLocks noGrp="1"/>
          </p:cNvSpPr>
          <p:nvPr>
            <p:ph type="title"/>
          </p:nvPr>
        </p:nvSpPr>
        <p:spPr>
          <a:xfrm>
            <a:off x="1821769" y="1917833"/>
            <a:ext cx="1757138" cy="11371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200" dirty="0"/>
              <a:t>Research Paper</a:t>
            </a:r>
            <a:endParaRPr sz="3200" dirty="0"/>
          </a:p>
        </p:txBody>
      </p:sp>
      <p:sp>
        <p:nvSpPr>
          <p:cNvPr id="136" name="Google Shape;136;p27"/>
          <p:cNvSpPr txBox="1">
            <a:spLocks noGrp="1"/>
          </p:cNvSpPr>
          <p:nvPr>
            <p:ph type="subTitle" idx="1"/>
          </p:nvPr>
        </p:nvSpPr>
        <p:spPr>
          <a:xfrm>
            <a:off x="4572000" y="1917833"/>
            <a:ext cx="2839103" cy="98935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1600" dirty="0">
                <a:solidFill>
                  <a:schemeClr val="accent5">
                    <a:lumMod val="50000"/>
                    <a:lumOff val="50000"/>
                  </a:schemeClr>
                </a:solidFill>
                <a:latin typeface="Bahnschrift" panose="020B0502040204020203" pitchFamily="34" charset="0"/>
                <a:hlinkClick r:id="rId3">
                  <a:extLst>
                    <a:ext uri="{A12FA001-AC4F-418D-AE19-62706E023703}">
                      <ahyp:hlinkClr xmlns:ahyp="http://schemas.microsoft.com/office/drawing/2018/hyperlinkcolor" val="tx"/>
                    </a:ext>
                  </a:extLst>
                </a:hlinkClick>
              </a:rPr>
              <a:t>Link</a:t>
            </a:r>
            <a:r>
              <a:rPr lang="en-IN" sz="1600" dirty="0">
                <a:solidFill>
                  <a:schemeClr val="accent5">
                    <a:lumMod val="50000"/>
                    <a:lumOff val="50000"/>
                  </a:schemeClr>
                </a:solidFill>
                <a:latin typeface="Bahnschrift" panose="020B0502040204020203" pitchFamily="34" charset="0"/>
              </a:rPr>
              <a:t> </a:t>
            </a:r>
            <a:r>
              <a:rPr lang="en-IN" sz="1600" dirty="0">
                <a:solidFill>
                  <a:schemeClr val="tx2"/>
                </a:solidFill>
                <a:latin typeface="Bahnschrift" panose="020B0502040204020203" pitchFamily="34" charset="0"/>
              </a:rPr>
              <a:t>for research paper</a:t>
            </a:r>
            <a:endParaRPr sz="1600" dirty="0">
              <a:solidFill>
                <a:schemeClr val="accent5">
                  <a:lumMod val="50000"/>
                  <a:lumOff val="50000"/>
                </a:schemeClr>
              </a:solidFill>
              <a:latin typeface="Bahnschrift" panose="020B0502040204020203" pitchFamily="34" charset="0"/>
            </a:endParaRPr>
          </a:p>
        </p:txBody>
      </p:sp>
      <p:cxnSp>
        <p:nvCxnSpPr>
          <p:cNvPr id="137" name="Google Shape;137;p27"/>
          <p:cNvCxnSpPr/>
          <p:nvPr/>
        </p:nvCxnSpPr>
        <p:spPr>
          <a:xfrm>
            <a:off x="4109389" y="2132926"/>
            <a:ext cx="0" cy="630600"/>
          </a:xfrm>
          <a:prstGeom prst="straightConnector1">
            <a:avLst/>
          </a:prstGeom>
          <a:noFill/>
          <a:ln w="19050" cap="flat" cmpd="sng">
            <a:solidFill>
              <a:schemeClr val="lt2"/>
            </a:solidFill>
            <a:prstDash val="solid"/>
            <a:round/>
            <a:headEnd type="oval" w="med" len="med"/>
            <a:tailEnd type="oval" w="med" len="med"/>
          </a:ln>
        </p:spPr>
      </p:cxnSp>
    </p:spTree>
    <p:extLst>
      <p:ext uri="{BB962C8B-B14F-4D97-AF65-F5344CB8AC3E}">
        <p14:creationId xmlns:p14="http://schemas.microsoft.com/office/powerpoint/2010/main" val="22348579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47"/>
        <p:cNvGrpSpPr/>
        <p:nvPr/>
      </p:nvGrpSpPr>
      <p:grpSpPr>
        <a:xfrm>
          <a:off x="0" y="0"/>
          <a:ext cx="0" cy="0"/>
          <a:chOff x="0" y="0"/>
          <a:chExt cx="0" cy="0"/>
        </a:xfrm>
      </p:grpSpPr>
      <p:sp>
        <p:nvSpPr>
          <p:cNvPr id="748" name="Google Shape;748;p37"/>
          <p:cNvSpPr txBox="1">
            <a:spLocks noGrp="1"/>
          </p:cNvSpPr>
          <p:nvPr>
            <p:ph type="title"/>
          </p:nvPr>
        </p:nvSpPr>
        <p:spPr>
          <a:xfrm>
            <a:off x="2422250" y="1418700"/>
            <a:ext cx="4299600" cy="2306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a:t>
            </a:r>
            <a:br>
              <a:rPr lang="en" dirty="0"/>
            </a:br>
            <a:r>
              <a:rPr lang="en" dirty="0"/>
              <a:t>You</a:t>
            </a:r>
            <a:endParaRPr dirty="0"/>
          </a:p>
        </p:txBody>
      </p:sp>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TotalTime>
  <Words>453</Words>
  <Application>Microsoft Office PowerPoint</Application>
  <PresentationFormat>On-screen Show (16:9)</PresentationFormat>
  <Paragraphs>42</Paragraphs>
  <Slides>9</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Fira Sans Condensed Light</vt:lpstr>
      <vt:lpstr>Wingdings</vt:lpstr>
      <vt:lpstr>Arial</vt:lpstr>
      <vt:lpstr>Anton</vt:lpstr>
      <vt:lpstr>Dubai Medium</vt:lpstr>
      <vt:lpstr>Bahnschrift</vt:lpstr>
      <vt:lpstr>Rajdhani</vt:lpstr>
      <vt:lpstr>Advent Pro Light</vt:lpstr>
      <vt:lpstr>Ai Tech Agency by Slidesgo</vt:lpstr>
      <vt:lpstr>IT351 </vt:lpstr>
      <vt:lpstr>Abstract</vt:lpstr>
      <vt:lpstr>Methodology</vt:lpstr>
      <vt:lpstr>Speech to Text</vt:lpstr>
      <vt:lpstr>Text Analyzing</vt:lpstr>
      <vt:lpstr>Interpret the Command</vt:lpstr>
      <vt:lpstr>Novelty</vt:lpstr>
      <vt:lpstr>Research Paper</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IT302</dc:title>
  <dc:creator>Mayur Jinde</dc:creator>
  <cp:lastModifiedBy>Mayur Jinde</cp:lastModifiedBy>
  <cp:revision>10</cp:revision>
  <dcterms:modified xsi:type="dcterms:W3CDTF">2023-04-13T04:50:28Z</dcterms:modified>
</cp:coreProperties>
</file>